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6161"/>
    <a:srgbClr val="161E76"/>
    <a:srgbClr val="53C84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63"/>
  </p:normalViewPr>
  <p:slideViewPr>
    <p:cSldViewPr snapToGrid="0" snapToObjects="1">
      <p:cViewPr>
        <p:scale>
          <a:sx n="140" d="100"/>
          <a:sy n="140" d="100"/>
        </p:scale>
        <p:origin x="1288" y="-9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AC809C6-B696-894C-9DB8-4B1CF8CB5016}" type="datetimeFigureOut">
              <a:rPr lang="en-US" smtClean="0"/>
              <a:t>7/13/20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39173160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C809C6-B696-894C-9DB8-4B1CF8CB5016}" type="datetimeFigureOut">
              <a:rPr lang="en-US" smtClean="0"/>
              <a:t>7/13/20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10211416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C809C6-B696-894C-9DB8-4B1CF8CB5016}" type="datetimeFigureOut">
              <a:rPr lang="en-US" smtClean="0"/>
              <a:t>7/13/20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135252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AC809C6-B696-894C-9DB8-4B1CF8CB5016}" type="datetimeFigureOut">
              <a:rPr lang="en-US" smtClean="0"/>
              <a:t>7/13/20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688966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AC809C6-B696-894C-9DB8-4B1CF8CB5016}" type="datetimeFigureOut">
              <a:rPr lang="en-US" smtClean="0"/>
              <a:t>7/13/20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346177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AC809C6-B696-894C-9DB8-4B1CF8CB5016}" type="datetimeFigureOut">
              <a:rPr lang="en-US" smtClean="0"/>
              <a:t>7/13/20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1924186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AC809C6-B696-894C-9DB8-4B1CF8CB5016}" type="datetimeFigureOut">
              <a:rPr lang="en-US" smtClean="0"/>
              <a:t>7/13/20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1769671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AC809C6-B696-894C-9DB8-4B1CF8CB5016}" type="datetimeFigureOut">
              <a:rPr lang="en-US" smtClean="0"/>
              <a:t>7/13/20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2751434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AC809C6-B696-894C-9DB8-4B1CF8CB5016}" type="datetimeFigureOut">
              <a:rPr lang="en-US" smtClean="0"/>
              <a:t>7/13/20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4490133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C809C6-B696-894C-9DB8-4B1CF8CB5016}" type="datetimeFigureOut">
              <a:rPr lang="en-US" smtClean="0"/>
              <a:t>7/13/20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2394078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AC809C6-B696-894C-9DB8-4B1CF8CB5016}" type="datetimeFigureOut">
              <a:rPr lang="en-US" smtClean="0"/>
              <a:t>7/13/20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590AEDC-E6AC-CD44-B9CA-1FA5A5CC8536}" type="slidenum">
              <a:rPr lang="en-US" smtClean="0"/>
              <a:t>‹#›</a:t>
            </a:fld>
            <a:endParaRPr lang="en-US" dirty="0"/>
          </a:p>
        </p:txBody>
      </p:sp>
    </p:spTree>
    <p:extLst>
      <p:ext uri="{BB962C8B-B14F-4D97-AF65-F5344CB8AC3E}">
        <p14:creationId xmlns:p14="http://schemas.microsoft.com/office/powerpoint/2010/main" val="19365187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809C6-B696-894C-9DB8-4B1CF8CB5016}" type="datetimeFigureOut">
              <a:rPr lang="en-US" smtClean="0"/>
              <a:t>7/13/20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90AEDC-E6AC-CD44-B9CA-1FA5A5CC8536}" type="slidenum">
              <a:rPr lang="en-US" smtClean="0"/>
              <a:t>‹#›</a:t>
            </a:fld>
            <a:endParaRPr lang="en-US" dirty="0"/>
          </a:p>
        </p:txBody>
      </p:sp>
    </p:spTree>
    <p:extLst>
      <p:ext uri="{BB962C8B-B14F-4D97-AF65-F5344CB8AC3E}">
        <p14:creationId xmlns:p14="http://schemas.microsoft.com/office/powerpoint/2010/main" val="1287347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lgn="ctr"/>
            <a:r>
              <a:rPr lang="en-US" sz="1400" dirty="0">
                <a:solidFill>
                  <a:srgbClr val="53C84F"/>
                </a:solidFill>
              </a:rPr>
              <a:t>Going MOBIAL</a:t>
            </a:r>
            <a:br>
              <a:rPr lang="en-US" sz="1400" dirty="0">
                <a:solidFill>
                  <a:srgbClr val="53C84F"/>
                </a:solidFill>
              </a:rPr>
            </a:br>
            <a:r>
              <a:rPr lang="en-US" sz="1400" dirty="0">
                <a:solidFill>
                  <a:srgbClr val="53C84F"/>
                </a:solidFill>
              </a:rPr>
              <a:t>Mob</a:t>
            </a:r>
            <a:r>
              <a:rPr lang="en-US" sz="1400" dirty="0">
                <a:solidFill>
                  <a:srgbClr val="161E76"/>
                </a:solidFill>
              </a:rPr>
              <a:t>ile/Soc</a:t>
            </a:r>
            <a:r>
              <a:rPr lang="en-US" sz="1400" dirty="0">
                <a:solidFill>
                  <a:srgbClr val="53C84F"/>
                </a:solidFill>
              </a:rPr>
              <a:t>ial </a:t>
            </a:r>
            <a:br>
              <a:rPr lang="en-US" sz="1400" dirty="0">
                <a:solidFill>
                  <a:srgbClr val="53C84F"/>
                </a:solidFill>
              </a:rPr>
            </a:br>
            <a:r>
              <a:rPr lang="en-US" sz="1400" dirty="0">
                <a:solidFill>
                  <a:srgbClr val="161E76"/>
                </a:solidFill>
              </a:rPr>
              <a:t>Marketing &amp;Sales</a:t>
            </a:r>
          </a:p>
        </p:txBody>
      </p:sp>
      <p:sp>
        <p:nvSpPr>
          <p:cNvPr id="5" name="Content Placeholder 4"/>
          <p:cNvSpPr>
            <a:spLocks noGrp="1"/>
          </p:cNvSpPr>
          <p:nvPr>
            <p:ph idx="1"/>
          </p:nvPr>
        </p:nvSpPr>
        <p:spPr/>
        <p:txBody>
          <a:bodyPr>
            <a:normAutofit lnSpcReduction="10000"/>
          </a:bodyPr>
          <a:lstStyle/>
          <a:p>
            <a:pPr marL="0" indent="0">
              <a:buNone/>
            </a:pPr>
            <a:r>
              <a:rPr lang="en-US" sz="900" b="1" u="sng" dirty="0"/>
              <a:t>Technology/Offering</a:t>
            </a:r>
          </a:p>
          <a:p>
            <a:pPr marL="0" indent="0">
              <a:buNone/>
            </a:pPr>
            <a:r>
              <a:rPr lang="en-US" sz="900" dirty="0"/>
              <a:t>TidalWave is a SaaS company that leverages a proprietary business process engine written for the cloud. The TidalWave technology includes TidalWave Marketer that allows TidalWave’s customers to build best in class drag and drop Mobile and Social applications to perform Marketing and Sales for their customers. The platform also includes TidalWave Process Studio, which enables customers to design workflows that sit behind these Mobile and </a:t>
            </a:r>
            <a:r>
              <a:rPr lang="en-US" sz="900"/>
              <a:t>Social applications</a:t>
            </a:r>
            <a:r>
              <a:rPr lang="en-US" sz="900" dirty="0"/>
              <a:t>, and TidalWave Process Manager, which enables TidalWave customers to manage and execute these workflows.</a:t>
            </a:r>
          </a:p>
          <a:p>
            <a:pPr marL="0" indent="0">
              <a:buNone/>
            </a:pPr>
            <a:endParaRPr lang="en-US" sz="900" b="1" u="sng" dirty="0"/>
          </a:p>
          <a:p>
            <a:pPr marL="0" indent="0">
              <a:buNone/>
            </a:pPr>
            <a:r>
              <a:rPr lang="en-US" sz="900" b="1" u="sng" dirty="0"/>
              <a:t>Initial Market</a:t>
            </a:r>
          </a:p>
          <a:p>
            <a:pPr marL="0" indent="0">
              <a:buNone/>
            </a:pPr>
            <a:r>
              <a:rPr lang="en-US" sz="900" dirty="0"/>
              <a:t>TidalWave offers SMBs and Enterprises a platform to provide their customers with applications to do business on Mobile and Social. The experience is delivered via native iOS and Android applications, and Facebook applications. The TidalWave platform not only provides these customers the applications, it provides them with the backend office to build a database to profile and re-engage their customers.</a:t>
            </a:r>
          </a:p>
          <a:p>
            <a:pPr marL="0" indent="0">
              <a:buNone/>
            </a:pPr>
            <a:endParaRPr lang="en-US" sz="900" dirty="0"/>
          </a:p>
          <a:p>
            <a:pPr marL="0" indent="0">
              <a:buNone/>
            </a:pPr>
            <a:r>
              <a:rPr lang="en-US" sz="900" dirty="0"/>
              <a:t>Additionally as the Mobile and Social market matures, TidalWave will be in a key position to leverage new technology, e.g. beacons, to launch new workflows for customers. </a:t>
            </a:r>
          </a:p>
          <a:p>
            <a:pPr marL="0" indent="0">
              <a:buNone/>
            </a:pPr>
            <a:endParaRPr lang="en-US" sz="900" dirty="0"/>
          </a:p>
          <a:p>
            <a:pPr marL="0" indent="0">
              <a:buNone/>
            </a:pPr>
            <a:r>
              <a:rPr lang="en-US" sz="900" b="1" u="sng" dirty="0"/>
              <a:t>Opportunity</a:t>
            </a:r>
          </a:p>
          <a:p>
            <a:pPr marL="0" indent="0">
              <a:buNone/>
            </a:pPr>
            <a:r>
              <a:rPr lang="en-US" sz="900" dirty="0"/>
              <a:t>With the hyper growth around Mobile and Social there continues to be a growing void between Mobile and Social applications that merely do marketing and those that facilitate business. Currently technologies  have chosen to focus primarily on marketing. </a:t>
            </a:r>
          </a:p>
          <a:p>
            <a:pPr marL="0" indent="0">
              <a:buNone/>
            </a:pPr>
            <a:endParaRPr lang="en-US" sz="900" dirty="0"/>
          </a:p>
          <a:p>
            <a:pPr marL="0" indent="0">
              <a:buNone/>
            </a:pPr>
            <a:r>
              <a:rPr lang="en-US" sz="900" dirty="0"/>
              <a:t>SMBs and Enterprises are aggressively looking for solutions that enable their Mobile and Social applications to do business. </a:t>
            </a:r>
          </a:p>
          <a:p>
            <a:pPr marL="0" indent="0">
              <a:buNone/>
            </a:pPr>
            <a:endParaRPr lang="en-US" sz="900" b="1" u="sng" dirty="0"/>
          </a:p>
          <a:p>
            <a:pPr marL="0" indent="0">
              <a:buNone/>
            </a:pPr>
            <a:r>
              <a:rPr lang="en-US" sz="900" b="1" u="sng" dirty="0"/>
              <a:t>Business Model</a:t>
            </a:r>
          </a:p>
          <a:p>
            <a:pPr marL="0" indent="0">
              <a:buNone/>
            </a:pPr>
            <a:r>
              <a:rPr lang="en-US" sz="900" dirty="0"/>
              <a:t>The TidalWave model is to offer SMBs and Enterprises the tools to build their applications on a monthly subscription basis. TidalWave would then be able to upsell premium services for those customers that do not want to “do it yourself”.  TidalWave would also deliver new vertical specific applications at higher price points.  TidalWave expects to generate $1 MM in subscriptions and services in the next calendar year.</a:t>
            </a:r>
          </a:p>
          <a:p>
            <a:pPr marL="0" indent="0">
              <a:buNone/>
            </a:pPr>
            <a:endParaRPr lang="en-US" sz="900" b="1" u="sng" dirty="0"/>
          </a:p>
          <a:p>
            <a:pPr marL="0" indent="0">
              <a:buNone/>
            </a:pPr>
            <a:r>
              <a:rPr lang="en-US" sz="900" b="1" u="sng" dirty="0"/>
              <a:t>Market Size and Sales Status</a:t>
            </a:r>
          </a:p>
          <a:p>
            <a:pPr marL="0" indent="0">
              <a:buNone/>
            </a:pPr>
            <a:r>
              <a:rPr lang="en-US" sz="900" dirty="0"/>
              <a:t>TidalWave has an active pipeline of 5 customers and is currently focused on the Night Life, Entertainment and Events verticals. We have had initial outreach conversations with Salons, Conferences, Restaurants, and Ad and Marketing Agencies. </a:t>
            </a:r>
          </a:p>
          <a:p>
            <a:pPr marL="0" indent="0">
              <a:buNone/>
            </a:pPr>
            <a:endParaRPr lang="en-US" sz="900" b="1" u="sng" dirty="0"/>
          </a:p>
          <a:p>
            <a:pPr marL="0" indent="0">
              <a:buNone/>
            </a:pPr>
            <a:r>
              <a:rPr lang="en-US" sz="900" b="1" u="sng" dirty="0"/>
              <a:t>Current Product Status</a:t>
            </a:r>
          </a:p>
          <a:p>
            <a:pPr marL="0" indent="0">
              <a:buNone/>
            </a:pPr>
            <a:r>
              <a:rPr lang="en-US" sz="900" dirty="0"/>
              <a:t>The technology has been proven with existing clients. The next steps for TidalWave will be to work with customers to complete the mobile promotional capabilities of the products.</a:t>
            </a:r>
          </a:p>
          <a:p>
            <a:pPr marL="0" indent="0">
              <a:buNone/>
            </a:pPr>
            <a:endParaRPr lang="en-US" sz="1000" b="1" u="sng" dirty="0"/>
          </a:p>
        </p:txBody>
      </p:sp>
      <p:sp>
        <p:nvSpPr>
          <p:cNvPr id="6" name="Text Placeholder 5"/>
          <p:cNvSpPr>
            <a:spLocks noGrp="1"/>
          </p:cNvSpPr>
          <p:nvPr>
            <p:ph type="body" sz="half" idx="2"/>
          </p:nvPr>
        </p:nvSpPr>
        <p:spPr/>
        <p:txBody>
          <a:bodyPr>
            <a:normAutofit lnSpcReduction="10000"/>
          </a:bodyPr>
          <a:lstStyle/>
          <a:p>
            <a:pPr>
              <a:spcBef>
                <a:spcPts val="0"/>
              </a:spcBef>
            </a:pPr>
            <a:r>
              <a:rPr lang="en-US" sz="900" b="1" dirty="0">
                <a:solidFill>
                  <a:srgbClr val="616161"/>
                </a:solidFill>
              </a:rPr>
              <a:t>Contact: </a:t>
            </a:r>
          </a:p>
          <a:p>
            <a:pPr>
              <a:spcBef>
                <a:spcPts val="0"/>
              </a:spcBef>
            </a:pPr>
            <a:r>
              <a:rPr lang="en-US" sz="900" dirty="0">
                <a:solidFill>
                  <a:srgbClr val="616161"/>
                </a:solidFill>
              </a:rPr>
              <a:t>Joel Garcia</a:t>
            </a:r>
          </a:p>
          <a:p>
            <a:pPr>
              <a:spcBef>
                <a:spcPts val="0"/>
              </a:spcBef>
            </a:pPr>
            <a:r>
              <a:rPr lang="en-US" sz="900" err="1">
                <a:solidFill>
                  <a:srgbClr val="616161"/>
                </a:solidFill>
              </a:rPr>
              <a:t>joel</a:t>
            </a:r>
            <a:r>
              <a:rPr lang="en-US" sz="900">
                <a:solidFill>
                  <a:srgbClr val="616161"/>
                </a:solidFill>
              </a:rPr>
              <a:t>@tw.com</a:t>
            </a:r>
            <a:endParaRPr lang="en-US" sz="900" dirty="0">
              <a:solidFill>
                <a:srgbClr val="616161"/>
              </a:solidFill>
            </a:endParaRPr>
          </a:p>
          <a:p>
            <a:pPr>
              <a:spcBef>
                <a:spcPts val="0"/>
              </a:spcBef>
            </a:pPr>
            <a:endParaRPr lang="en-US" sz="900" dirty="0">
              <a:solidFill>
                <a:srgbClr val="616161"/>
              </a:solidFill>
            </a:endParaRPr>
          </a:p>
          <a:p>
            <a:pPr>
              <a:spcBef>
                <a:spcPts val="0"/>
              </a:spcBef>
            </a:pPr>
            <a:r>
              <a:rPr lang="en-US" sz="900" b="1" dirty="0">
                <a:solidFill>
                  <a:srgbClr val="616161"/>
                </a:solidFill>
              </a:rPr>
              <a:t>Funding:</a:t>
            </a:r>
          </a:p>
          <a:p>
            <a:pPr>
              <a:spcBef>
                <a:spcPts val="0"/>
              </a:spcBef>
            </a:pPr>
            <a:r>
              <a:rPr lang="en-US" sz="900" dirty="0">
                <a:solidFill>
                  <a:srgbClr val="616161"/>
                </a:solidFill>
              </a:rPr>
              <a:t>$1.2 MM – Angels through 2013</a:t>
            </a:r>
          </a:p>
          <a:p>
            <a:pPr>
              <a:spcBef>
                <a:spcPts val="0"/>
              </a:spcBef>
            </a:pPr>
            <a:r>
              <a:rPr lang="en-US" sz="900" dirty="0">
                <a:solidFill>
                  <a:srgbClr val="616161"/>
                </a:solidFill>
              </a:rPr>
              <a:t>$100k – Angels in 2014</a:t>
            </a:r>
          </a:p>
          <a:p>
            <a:pPr>
              <a:spcBef>
                <a:spcPts val="0"/>
              </a:spcBef>
            </a:pPr>
            <a:r>
              <a:rPr lang="en-US" sz="900" dirty="0">
                <a:solidFill>
                  <a:srgbClr val="616161"/>
                </a:solidFill>
              </a:rPr>
              <a:t>Seeking $2.0 - $2.5 MM</a:t>
            </a:r>
          </a:p>
          <a:p>
            <a:pPr>
              <a:spcBef>
                <a:spcPts val="0"/>
              </a:spcBef>
            </a:pPr>
            <a:endParaRPr lang="en-US" sz="900" dirty="0">
              <a:solidFill>
                <a:srgbClr val="616161"/>
              </a:solidFill>
            </a:endParaRPr>
          </a:p>
          <a:p>
            <a:pPr>
              <a:spcBef>
                <a:spcPts val="0"/>
              </a:spcBef>
            </a:pPr>
            <a:r>
              <a:rPr lang="en-US" sz="900" b="1" dirty="0">
                <a:solidFill>
                  <a:srgbClr val="616161"/>
                </a:solidFill>
              </a:rPr>
              <a:t>Use of Funds:</a:t>
            </a:r>
          </a:p>
          <a:p>
            <a:pPr marL="192024" indent="-285750">
              <a:spcBef>
                <a:spcPts val="0"/>
              </a:spcBef>
              <a:buFont typeface="Arial"/>
              <a:buChar char="•"/>
            </a:pPr>
            <a:r>
              <a:rPr lang="en-US" sz="900" dirty="0">
                <a:solidFill>
                  <a:srgbClr val="616161"/>
                </a:solidFill>
              </a:rPr>
              <a:t>Complete product</a:t>
            </a:r>
          </a:p>
          <a:p>
            <a:pPr marL="192024" indent="-285750">
              <a:spcBef>
                <a:spcPts val="0"/>
              </a:spcBef>
              <a:buFont typeface="Arial"/>
              <a:buChar char="•"/>
            </a:pPr>
            <a:r>
              <a:rPr lang="en-US" sz="900" dirty="0">
                <a:solidFill>
                  <a:srgbClr val="616161"/>
                </a:solidFill>
              </a:rPr>
              <a:t>Engage initial large brand customers</a:t>
            </a:r>
          </a:p>
          <a:p>
            <a:pPr marL="192024" indent="-285750">
              <a:spcBef>
                <a:spcPts val="0"/>
              </a:spcBef>
              <a:buFont typeface="Arial"/>
              <a:buChar char="•"/>
            </a:pPr>
            <a:r>
              <a:rPr lang="en-US" sz="900" dirty="0">
                <a:solidFill>
                  <a:srgbClr val="616161"/>
                </a:solidFill>
              </a:rPr>
              <a:t>Validate SMB value proposition</a:t>
            </a:r>
          </a:p>
          <a:p>
            <a:pPr>
              <a:spcBef>
                <a:spcPts val="0"/>
              </a:spcBef>
            </a:pPr>
            <a:endParaRPr lang="en-US" sz="900" dirty="0">
              <a:solidFill>
                <a:srgbClr val="616161"/>
              </a:solidFill>
            </a:endParaRPr>
          </a:p>
          <a:p>
            <a:pPr>
              <a:spcBef>
                <a:spcPts val="0"/>
              </a:spcBef>
            </a:pPr>
            <a:r>
              <a:rPr lang="en-US" sz="900" b="1" dirty="0">
                <a:solidFill>
                  <a:srgbClr val="616161"/>
                </a:solidFill>
              </a:rPr>
              <a:t>Team:</a:t>
            </a:r>
            <a:endParaRPr lang="en-US" sz="900" dirty="0">
              <a:solidFill>
                <a:srgbClr val="616161"/>
              </a:solidFill>
            </a:endParaRPr>
          </a:p>
          <a:p>
            <a:pPr>
              <a:spcBef>
                <a:spcPts val="0"/>
              </a:spcBef>
            </a:pPr>
            <a:r>
              <a:rPr lang="en-US" sz="900" u="sng" dirty="0">
                <a:solidFill>
                  <a:srgbClr val="616161"/>
                </a:solidFill>
              </a:rPr>
              <a:t>CEO – Open; Head of Sales –Open</a:t>
            </a:r>
          </a:p>
          <a:p>
            <a:pPr>
              <a:spcBef>
                <a:spcPts val="0"/>
              </a:spcBef>
            </a:pPr>
            <a:endParaRPr lang="en-US" sz="900" u="sng" dirty="0">
              <a:solidFill>
                <a:srgbClr val="616161"/>
              </a:solidFill>
            </a:endParaRPr>
          </a:p>
          <a:p>
            <a:pPr>
              <a:spcBef>
                <a:spcPts val="0"/>
              </a:spcBef>
            </a:pPr>
            <a:r>
              <a:rPr lang="en-US" sz="900" u="sng" dirty="0">
                <a:solidFill>
                  <a:srgbClr val="616161"/>
                </a:solidFill>
              </a:rPr>
              <a:t>Joel Garcia – CTO &amp; Co-Founder</a:t>
            </a:r>
          </a:p>
          <a:p>
            <a:pPr>
              <a:spcBef>
                <a:spcPts val="0"/>
              </a:spcBef>
            </a:pPr>
            <a:r>
              <a:rPr lang="en-US" sz="900" dirty="0">
                <a:solidFill>
                  <a:srgbClr val="616161"/>
                </a:solidFill>
              </a:rPr>
              <a:t>Co-Founder/COO predecessor</a:t>
            </a:r>
          </a:p>
          <a:p>
            <a:pPr>
              <a:spcBef>
                <a:spcPts val="0"/>
              </a:spcBef>
            </a:pPr>
            <a:r>
              <a:rPr lang="en-US" sz="900" dirty="0">
                <a:solidFill>
                  <a:srgbClr val="616161"/>
                </a:solidFill>
              </a:rPr>
              <a:t>VPE LiveVox – Acquired by Golden Gate Capital</a:t>
            </a:r>
          </a:p>
          <a:p>
            <a:pPr>
              <a:spcBef>
                <a:spcPts val="0"/>
              </a:spcBef>
            </a:pPr>
            <a:r>
              <a:rPr lang="en-US" sz="900" dirty="0">
                <a:solidFill>
                  <a:srgbClr val="616161"/>
                </a:solidFill>
              </a:rPr>
              <a:t>VPE Medvantage – Acquired by IMS Health</a:t>
            </a:r>
          </a:p>
          <a:p>
            <a:pPr>
              <a:spcBef>
                <a:spcPts val="0"/>
              </a:spcBef>
            </a:pPr>
            <a:r>
              <a:rPr lang="en-US" sz="900" dirty="0">
                <a:solidFill>
                  <a:srgbClr val="616161"/>
                </a:solidFill>
              </a:rPr>
              <a:t>Carleton College - Math</a:t>
            </a:r>
          </a:p>
          <a:p>
            <a:pPr>
              <a:spcBef>
                <a:spcPts val="0"/>
              </a:spcBef>
            </a:pPr>
            <a:endParaRPr lang="en-US" sz="900" dirty="0">
              <a:solidFill>
                <a:srgbClr val="616161"/>
              </a:solidFill>
            </a:endParaRPr>
          </a:p>
          <a:p>
            <a:pPr>
              <a:spcBef>
                <a:spcPts val="0"/>
              </a:spcBef>
            </a:pPr>
            <a:r>
              <a:rPr lang="en-US" sz="900" u="sng" dirty="0">
                <a:solidFill>
                  <a:srgbClr val="616161"/>
                </a:solidFill>
              </a:rPr>
              <a:t>John Doe –CMO &amp; Co- Founder</a:t>
            </a:r>
          </a:p>
          <a:p>
            <a:pPr>
              <a:spcBef>
                <a:spcPts val="0"/>
              </a:spcBef>
            </a:pPr>
            <a:r>
              <a:rPr lang="en-US" sz="900" dirty="0">
                <a:solidFill>
                  <a:srgbClr val="616161"/>
                </a:solidFill>
              </a:rPr>
              <a:t>Head of North America Partnerships – ACME</a:t>
            </a:r>
          </a:p>
          <a:p>
            <a:pPr>
              <a:spcBef>
                <a:spcPts val="0"/>
              </a:spcBef>
            </a:pPr>
            <a:r>
              <a:rPr lang="en-US" sz="900" dirty="0">
                <a:solidFill>
                  <a:srgbClr val="616161"/>
                </a:solidFill>
              </a:rPr>
              <a:t>Director, Engineering Services – ACME</a:t>
            </a:r>
          </a:p>
          <a:p>
            <a:pPr>
              <a:spcBef>
                <a:spcPts val="0"/>
              </a:spcBef>
            </a:pPr>
            <a:r>
              <a:rPr lang="en-US" sz="900" dirty="0">
                <a:solidFill>
                  <a:srgbClr val="616161"/>
                </a:solidFill>
              </a:rPr>
              <a:t>Stanford MBA\ Carnegie Melon</a:t>
            </a:r>
          </a:p>
          <a:p>
            <a:pPr>
              <a:spcBef>
                <a:spcPts val="0"/>
              </a:spcBef>
            </a:pPr>
            <a:endParaRPr lang="en-US" sz="900" b="1" dirty="0">
              <a:solidFill>
                <a:srgbClr val="616161"/>
              </a:solidFill>
            </a:endParaRPr>
          </a:p>
          <a:p>
            <a:pPr>
              <a:spcBef>
                <a:spcPts val="0"/>
              </a:spcBef>
            </a:pPr>
            <a:r>
              <a:rPr lang="en-US" sz="900" b="1" dirty="0">
                <a:solidFill>
                  <a:srgbClr val="616161"/>
                </a:solidFill>
              </a:rPr>
              <a:t>Board &amp; Founders:</a:t>
            </a:r>
          </a:p>
          <a:p>
            <a:pPr>
              <a:spcBef>
                <a:spcPts val="0"/>
              </a:spcBef>
            </a:pPr>
            <a:r>
              <a:rPr lang="en-US" sz="900" u="sng" dirty="0">
                <a:solidFill>
                  <a:srgbClr val="616161"/>
                </a:solidFill>
              </a:rPr>
              <a:t>James Doe </a:t>
            </a:r>
            <a:r>
              <a:rPr lang="en-US" sz="900" dirty="0">
                <a:solidFill>
                  <a:srgbClr val="616161"/>
                </a:solidFill>
              </a:rPr>
              <a:t>– MD/CFO Leader Ventures, Providian Financial, Columbia, Bucknell</a:t>
            </a:r>
          </a:p>
          <a:p>
            <a:pPr>
              <a:spcBef>
                <a:spcPts val="0"/>
              </a:spcBef>
            </a:pPr>
            <a:endParaRPr lang="en-US" sz="900" dirty="0">
              <a:solidFill>
                <a:srgbClr val="616161"/>
              </a:solidFill>
            </a:endParaRPr>
          </a:p>
          <a:p>
            <a:pPr>
              <a:spcBef>
                <a:spcPts val="0"/>
              </a:spcBef>
            </a:pPr>
            <a:r>
              <a:rPr lang="en-US" sz="900" u="sng" dirty="0">
                <a:solidFill>
                  <a:srgbClr val="616161"/>
                </a:solidFill>
              </a:rPr>
              <a:t>Jonathan Doe</a:t>
            </a:r>
            <a:r>
              <a:rPr lang="en-US" sz="900" dirty="0">
                <a:solidFill>
                  <a:srgbClr val="616161"/>
                </a:solidFill>
              </a:rPr>
              <a:t> – VP JPM, Berkeley MBA</a:t>
            </a:r>
          </a:p>
          <a:p>
            <a:pPr>
              <a:spcBef>
                <a:spcPts val="0"/>
              </a:spcBef>
            </a:pPr>
            <a:endParaRPr lang="en-US" sz="900" dirty="0">
              <a:solidFill>
                <a:srgbClr val="616161"/>
              </a:solidFill>
            </a:endParaRPr>
          </a:p>
          <a:p>
            <a:pPr>
              <a:spcBef>
                <a:spcPts val="0"/>
              </a:spcBef>
            </a:pPr>
            <a:r>
              <a:rPr lang="en-US" sz="900" u="sng" dirty="0">
                <a:solidFill>
                  <a:srgbClr val="616161"/>
                </a:solidFill>
              </a:rPr>
              <a:t>Blaine Doe </a:t>
            </a:r>
            <a:r>
              <a:rPr lang="en-US" sz="900" dirty="0">
                <a:solidFill>
                  <a:srgbClr val="616161"/>
                </a:solidFill>
              </a:rPr>
              <a:t>– President/General Counsel, Stanford Law</a:t>
            </a:r>
          </a:p>
          <a:p>
            <a:pPr>
              <a:spcBef>
                <a:spcPts val="0"/>
              </a:spcBef>
            </a:pPr>
            <a:endParaRPr lang="en-US" sz="900" u="sng" dirty="0">
              <a:solidFill>
                <a:srgbClr val="616161"/>
              </a:solidFill>
            </a:endParaRPr>
          </a:p>
          <a:p>
            <a:pPr>
              <a:spcBef>
                <a:spcPts val="0"/>
              </a:spcBef>
            </a:pPr>
            <a:r>
              <a:rPr lang="en-US" sz="900" u="sng" dirty="0">
                <a:solidFill>
                  <a:srgbClr val="616161"/>
                </a:solidFill>
              </a:rPr>
              <a:t>Garcia &amp; Doe</a:t>
            </a:r>
          </a:p>
          <a:p>
            <a:pPr>
              <a:spcBef>
                <a:spcPts val="0"/>
              </a:spcBef>
            </a:pPr>
            <a:endParaRPr lang="en-US" sz="1000" b="1" dirty="0">
              <a:solidFill>
                <a:srgbClr val="616161"/>
              </a:solidFill>
            </a:endParaRPr>
          </a:p>
        </p:txBody>
      </p:sp>
      <p:pic>
        <p:nvPicPr>
          <p:cNvPr id="7" name="Picture 2" descr="TidalWave Mobile and Social Market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73050"/>
            <a:ext cx="2822046" cy="5124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25375782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150</TotalTime>
  <Words>566</Words>
  <Application>Microsoft Macintosh PowerPoint</Application>
  <PresentationFormat>On-screen Show (4:3)</PresentationFormat>
  <Paragraphs>58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Going MOBIAL Mobile/Social  Marketing &amp;Sales</vt:lpstr>
    </vt:vector>
  </TitlesOfParts>
  <Company>SelfHealthNet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Going MOBIAL Mobile/Social  Marketing &amp;Sale</dc:title>
  <dc:creator>Joel Garcia</dc:creator>
  <cp:lastModifiedBy>joel garcia</cp:lastModifiedBy>
  <cp:revision>13</cp:revision>
  <dcterms:created xsi:type="dcterms:W3CDTF">2014-08-08T21:39:38Z</dcterms:created>
  <dcterms:modified xsi:type="dcterms:W3CDTF">2020-07-14T00:41:16Z</dcterms:modified>
</cp:coreProperties>
</file>